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  <p:sldMasterId id="2147483674" r:id="rId2"/>
    <p:sldMasterId id="2147483648" r:id="rId3"/>
    <p:sldMasterId id="2147483677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3" r:id="rId7"/>
    <p:sldId id="265" r:id="rId8"/>
    <p:sldId id="262" r:id="rId9"/>
    <p:sldId id="264" r:id="rId10"/>
    <p:sldId id="266" r:id="rId11"/>
    <p:sldId id="267" r:id="rId12"/>
    <p:sldId id="261" r:id="rId13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9F7"/>
    <a:srgbClr val="ECF8F5"/>
    <a:srgbClr val="DCECE7"/>
    <a:srgbClr val="3DB4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6" autoAdjust="0"/>
    <p:restoredTop sz="95781"/>
  </p:normalViewPr>
  <p:slideViewPr>
    <p:cSldViewPr snapToGrid="0">
      <p:cViewPr varScale="1">
        <p:scale>
          <a:sx n="106" d="100"/>
          <a:sy n="106" d="100"/>
        </p:scale>
        <p:origin x="1056" y="168"/>
      </p:cViewPr>
      <p:guideLst>
        <p:guide orient="horz" pos="28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215" d="100"/>
          <a:sy n="215" d="100"/>
        </p:scale>
        <p:origin x="203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933F2-C5BA-3E13-8DC6-0C6818FC76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0D2824-8F36-538C-7777-2CBD6B818F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680F1-9327-3B4E-BE61-35B15E36EB47}" type="datetimeFigureOut">
              <a:rPr lang="en-US" smtClean="0"/>
              <a:t>3/24/23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64EE19-0EC7-C0D9-C0C6-A06659F73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08CF4-376E-5E8C-00C5-4F5DC100FF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D076E-FDC4-6947-8395-BFD52A05D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67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B9C722-1AD7-A448-A3F7-21BFADCCE931}" type="datetimeFigureOut">
              <a:rPr lang="en-US" smtClean="0"/>
              <a:t>3/24/23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82DA5-7238-0E41-996F-770214306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493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68997-498F-3710-362B-45EBDFF3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6263" y="6248400"/>
            <a:ext cx="2743200" cy="365125"/>
          </a:xfrm>
          <a:prstGeom prst="rect">
            <a:avLst/>
          </a:prstGeom>
        </p:spPr>
        <p:txBody>
          <a:bodyPr/>
          <a:lstStyle/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424A2465-C56C-8071-F988-5B00BCC52A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086809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sz="6800" b="1">
                <a:latin typeface="Montserrat" pitchFamily="2" charset="77"/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6E52557-F28C-02BF-4B3B-C4F3C3A92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1529" y="3606110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 i="0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4CB55725-F0B6-976B-4926-4FB5B9C47C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1529" y="3881174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0" i="1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Attendee names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6E7CC1B-88A2-BD9B-F528-F2E5F3DB62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230060"/>
            <a:ext cx="2971800" cy="5891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3150">
                <a:latin typeface="Montserrat" pitchFamily="2" charset="77"/>
              </a:defRPr>
            </a:lvl1pPr>
            <a:lvl2pPr marL="457200" indent="0">
              <a:buNone/>
              <a:defRPr sz="3150">
                <a:latin typeface="Montserrat" pitchFamily="2" charset="77"/>
              </a:defRPr>
            </a:lvl2pPr>
            <a:lvl3pPr marL="914400" indent="0">
              <a:buNone/>
              <a:defRPr sz="3150">
                <a:latin typeface="Montserrat" pitchFamily="2" charset="77"/>
              </a:defRPr>
            </a:lvl3pPr>
            <a:lvl4pPr marL="1371600" indent="0">
              <a:buNone/>
              <a:defRPr sz="3150">
                <a:latin typeface="Montserrat" pitchFamily="2" charset="77"/>
              </a:defRPr>
            </a:lvl4pPr>
            <a:lvl5pPr marL="1828800" indent="0">
              <a:buNone/>
              <a:defRPr sz="3150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Shoestring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F3AC58C0-93BB-4AD7-7B1C-61D49A0235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29" y="5782932"/>
            <a:ext cx="20769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1">
                <a:latin typeface="Montserrat" pitchFamily="2" charset="77"/>
              </a:defRPr>
            </a:lvl1pPr>
            <a:lvl2pPr>
              <a:defRPr sz="1600" b="1">
                <a:latin typeface="Montserrat" pitchFamily="2" charset="77"/>
              </a:defRPr>
            </a:lvl2pPr>
            <a:lvl3pPr>
              <a:defRPr sz="1600" b="1">
                <a:latin typeface="Montserrat" pitchFamily="2" charset="77"/>
              </a:defRPr>
            </a:lvl3pPr>
            <a:lvl4pPr>
              <a:defRPr sz="1600" b="1">
                <a:latin typeface="Montserrat" pitchFamily="2" charset="77"/>
              </a:defRPr>
            </a:lvl4pPr>
            <a:lvl5pPr>
              <a:defRPr sz="1600" b="1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#</a:t>
            </a:r>
            <a:r>
              <a:rPr lang="en-GB" dirty="0" err="1"/>
              <a:t>digitalshoestring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9140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with logo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7133B-BFFF-CAA8-6E88-1B2EEF236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263" y="1600200"/>
            <a:ext cx="2590800" cy="1066800"/>
          </a:xfrm>
          <a:prstGeom prst="rect">
            <a:avLst/>
          </a:prstGeom>
        </p:spPr>
        <p:txBody>
          <a:bodyPr lIns="0" tIns="0" rIns="0" bIns="0"/>
          <a:lstStyle>
            <a:lvl1pPr>
              <a:defRPr sz="22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Sub copy here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F4A9FA-E25A-6FC5-0DD1-09CCA69D23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450" y="232317"/>
            <a:ext cx="5486400" cy="990600"/>
          </a:xfrm>
          <a:prstGeom prst="rect">
            <a:avLst/>
          </a:prstGeom>
        </p:spPr>
        <p:txBody>
          <a:bodyPr/>
          <a:lstStyle>
            <a:lvl1pPr>
              <a:defRPr sz="4250" b="1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Page Title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CE96F9-25AA-3B60-ABBB-5C7EE1D667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2769042"/>
            <a:ext cx="2895600" cy="685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3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Body copy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63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blank with logos 1"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9469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blank with logo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49663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68997-498F-3710-362B-45EBDFF3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6263" y="6248400"/>
            <a:ext cx="2743200" cy="365125"/>
          </a:xfrm>
          <a:prstGeom prst="rect">
            <a:avLst/>
          </a:prstGeom>
        </p:spPr>
        <p:txBody>
          <a:bodyPr/>
          <a:lstStyle/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424A2465-C56C-8071-F988-5B00BCC52A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086809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sz="6800" b="1">
                <a:latin typeface="Montserrat" pitchFamily="2" charset="77"/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6E52557-F28C-02BF-4B3B-C4F3C3A92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1529" y="3606110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 i="0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4CB55725-F0B6-976B-4926-4FB5B9C47C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1529" y="3881174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0" i="1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Attendee names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6E7CC1B-88A2-BD9B-F528-F2E5F3DB62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230060"/>
            <a:ext cx="2971800" cy="5891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3150">
                <a:latin typeface="Montserrat" pitchFamily="2" charset="77"/>
              </a:defRPr>
            </a:lvl1pPr>
            <a:lvl2pPr marL="457200" indent="0">
              <a:buNone/>
              <a:defRPr sz="3150">
                <a:latin typeface="Montserrat" pitchFamily="2" charset="77"/>
              </a:defRPr>
            </a:lvl2pPr>
            <a:lvl3pPr marL="914400" indent="0">
              <a:buNone/>
              <a:defRPr sz="3150">
                <a:latin typeface="Montserrat" pitchFamily="2" charset="77"/>
              </a:defRPr>
            </a:lvl3pPr>
            <a:lvl4pPr marL="1371600" indent="0">
              <a:buNone/>
              <a:defRPr sz="3150">
                <a:latin typeface="Montserrat" pitchFamily="2" charset="77"/>
              </a:defRPr>
            </a:lvl4pPr>
            <a:lvl5pPr marL="1828800" indent="0">
              <a:buNone/>
              <a:defRPr sz="3150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Shoestring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F3AC58C0-93BB-4AD7-7B1C-61D49A0235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29" y="5782932"/>
            <a:ext cx="20769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1">
                <a:latin typeface="Montserrat" pitchFamily="2" charset="77"/>
              </a:defRPr>
            </a:lvl1pPr>
            <a:lvl2pPr>
              <a:defRPr sz="1600" b="1">
                <a:latin typeface="Montserrat" pitchFamily="2" charset="77"/>
              </a:defRPr>
            </a:lvl2pPr>
            <a:lvl3pPr>
              <a:defRPr sz="1600" b="1">
                <a:latin typeface="Montserrat" pitchFamily="2" charset="77"/>
              </a:defRPr>
            </a:lvl3pPr>
            <a:lvl4pPr>
              <a:defRPr sz="1600" b="1">
                <a:latin typeface="Montserrat" pitchFamily="2" charset="77"/>
              </a:defRPr>
            </a:lvl4pPr>
            <a:lvl5pPr>
              <a:defRPr sz="1600" b="1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#</a:t>
            </a:r>
            <a:r>
              <a:rPr lang="en-GB" dirty="0" err="1"/>
              <a:t>digitalshoestring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939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68997-498F-3710-362B-45EBDFF3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6263" y="6248400"/>
            <a:ext cx="2743200" cy="365125"/>
          </a:xfrm>
          <a:prstGeom prst="rect">
            <a:avLst/>
          </a:prstGeom>
        </p:spPr>
        <p:txBody>
          <a:bodyPr/>
          <a:lstStyle/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424A2465-C56C-8071-F988-5B00BCC52A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086809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sz="6800" b="1">
                <a:latin typeface="Montserrat" pitchFamily="2" charset="77"/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6E52557-F28C-02BF-4B3B-C4F3C3A92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1529" y="3606110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 i="0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4CB55725-F0B6-976B-4926-4FB5B9C47C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1529" y="3881174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0" i="1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Attendee names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6E7CC1B-88A2-BD9B-F528-F2E5F3DB62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230060"/>
            <a:ext cx="2971800" cy="5891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3150">
                <a:latin typeface="Montserrat" pitchFamily="2" charset="77"/>
              </a:defRPr>
            </a:lvl1pPr>
            <a:lvl2pPr marL="457200" indent="0">
              <a:buNone/>
              <a:defRPr sz="3150">
                <a:latin typeface="Montserrat" pitchFamily="2" charset="77"/>
              </a:defRPr>
            </a:lvl2pPr>
            <a:lvl3pPr marL="914400" indent="0">
              <a:buNone/>
              <a:defRPr sz="3150">
                <a:latin typeface="Montserrat" pitchFamily="2" charset="77"/>
              </a:defRPr>
            </a:lvl3pPr>
            <a:lvl4pPr marL="1371600" indent="0">
              <a:buNone/>
              <a:defRPr sz="3150">
                <a:latin typeface="Montserrat" pitchFamily="2" charset="77"/>
              </a:defRPr>
            </a:lvl4pPr>
            <a:lvl5pPr marL="1828800" indent="0">
              <a:buNone/>
              <a:defRPr sz="3150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Shoestring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F3AC58C0-93BB-4AD7-7B1C-61D49A0235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29" y="5782932"/>
            <a:ext cx="20769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1">
                <a:latin typeface="Montserrat" pitchFamily="2" charset="77"/>
              </a:defRPr>
            </a:lvl1pPr>
            <a:lvl2pPr>
              <a:defRPr sz="1600" b="1">
                <a:latin typeface="Montserrat" pitchFamily="2" charset="77"/>
              </a:defRPr>
            </a:lvl2pPr>
            <a:lvl3pPr>
              <a:defRPr sz="1600" b="1">
                <a:latin typeface="Montserrat" pitchFamily="2" charset="77"/>
              </a:defRPr>
            </a:lvl3pPr>
            <a:lvl4pPr>
              <a:defRPr sz="1600" b="1">
                <a:latin typeface="Montserrat" pitchFamily="2" charset="77"/>
              </a:defRPr>
            </a:lvl4pPr>
            <a:lvl5pPr>
              <a:defRPr sz="1600" b="1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#</a:t>
            </a:r>
            <a:r>
              <a:rPr lang="en-GB" dirty="0" err="1"/>
              <a:t>digitalshoestring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891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ogo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68997-498F-3710-362B-45EBDFF3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6263" y="6248400"/>
            <a:ext cx="2743200" cy="365125"/>
          </a:xfrm>
          <a:prstGeom prst="rect">
            <a:avLst/>
          </a:prstGeom>
        </p:spPr>
        <p:txBody>
          <a:bodyPr/>
          <a:lstStyle/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424A2465-C56C-8071-F988-5B00BCC52A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086809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sz="6800" b="1">
                <a:latin typeface="Montserrat" pitchFamily="2" charset="77"/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6E52557-F28C-02BF-4B3B-C4F3C3A92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1529" y="3606110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 i="0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4CB55725-F0B6-976B-4926-4FB5B9C47C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1529" y="3881174"/>
            <a:ext cx="22674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0" i="1"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Attendee names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6E7CC1B-88A2-BD9B-F528-F2E5F3DB62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230060"/>
            <a:ext cx="2971800" cy="5891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3150">
                <a:latin typeface="Montserrat" pitchFamily="2" charset="77"/>
              </a:defRPr>
            </a:lvl1pPr>
            <a:lvl2pPr marL="457200" indent="0">
              <a:buNone/>
              <a:defRPr sz="3150">
                <a:latin typeface="Montserrat" pitchFamily="2" charset="77"/>
              </a:defRPr>
            </a:lvl2pPr>
            <a:lvl3pPr marL="914400" indent="0">
              <a:buNone/>
              <a:defRPr sz="3150">
                <a:latin typeface="Montserrat" pitchFamily="2" charset="77"/>
              </a:defRPr>
            </a:lvl3pPr>
            <a:lvl4pPr marL="1371600" indent="0">
              <a:buNone/>
              <a:defRPr sz="3150">
                <a:latin typeface="Montserrat" pitchFamily="2" charset="77"/>
              </a:defRPr>
            </a:lvl4pPr>
            <a:lvl5pPr marL="1828800" indent="0">
              <a:buNone/>
              <a:defRPr sz="3150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Shoestring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F3AC58C0-93BB-4AD7-7B1C-61D49A0235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29" y="5782932"/>
            <a:ext cx="2076937" cy="2360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1">
                <a:latin typeface="Montserrat" pitchFamily="2" charset="77"/>
              </a:defRPr>
            </a:lvl1pPr>
            <a:lvl2pPr>
              <a:defRPr sz="1600" b="1">
                <a:latin typeface="Montserrat" pitchFamily="2" charset="77"/>
              </a:defRPr>
            </a:lvl2pPr>
            <a:lvl3pPr>
              <a:defRPr sz="1600" b="1">
                <a:latin typeface="Montserrat" pitchFamily="2" charset="77"/>
              </a:defRPr>
            </a:lvl3pPr>
            <a:lvl4pPr>
              <a:defRPr sz="1600" b="1">
                <a:latin typeface="Montserrat" pitchFamily="2" charset="77"/>
              </a:defRPr>
            </a:lvl4pPr>
            <a:lvl5pPr>
              <a:defRPr sz="1600" b="1">
                <a:latin typeface="Montserrat" pitchFamily="2" charset="77"/>
              </a:defRPr>
            </a:lvl5pPr>
          </a:lstStyle>
          <a:p>
            <a:pPr lvl="0"/>
            <a:r>
              <a:rPr lang="en-GB" dirty="0"/>
              <a:t>#</a:t>
            </a:r>
            <a:r>
              <a:rPr lang="en-GB" dirty="0" err="1"/>
              <a:t>digitalshoestring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5239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7133B-BFFF-CAA8-6E88-1B2EEF236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263" y="1600200"/>
            <a:ext cx="2590800" cy="1066800"/>
          </a:xfrm>
          <a:prstGeom prst="rect">
            <a:avLst/>
          </a:prstGeom>
        </p:spPr>
        <p:txBody>
          <a:bodyPr lIns="0" tIns="0" rIns="0" bIns="0"/>
          <a:lstStyle>
            <a:lvl1pPr>
              <a:defRPr sz="22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Sub copy here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F4A9FA-E25A-6FC5-0DD1-09CCA69D23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450" y="232317"/>
            <a:ext cx="5486400" cy="990600"/>
          </a:xfrm>
          <a:prstGeom prst="rect">
            <a:avLst/>
          </a:prstGeom>
        </p:spPr>
        <p:txBody>
          <a:bodyPr/>
          <a:lstStyle>
            <a:lvl1pPr>
              <a:defRPr sz="4250" b="1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Page Title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CE96F9-25AA-3B60-ABBB-5C7EE1D667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2769042"/>
            <a:ext cx="2895600" cy="685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3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Body copy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425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7133B-BFFF-CAA8-6E88-1B2EEF236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263" y="1600200"/>
            <a:ext cx="2590800" cy="1066800"/>
          </a:xfrm>
          <a:prstGeom prst="rect">
            <a:avLst/>
          </a:prstGeom>
        </p:spPr>
        <p:txBody>
          <a:bodyPr lIns="0" tIns="0" rIns="0" bIns="0"/>
          <a:lstStyle>
            <a:lvl1pPr>
              <a:defRPr sz="22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Sub copy here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F4A9FA-E25A-6FC5-0DD1-09CCA69D23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450" y="232317"/>
            <a:ext cx="5486400" cy="990600"/>
          </a:xfrm>
          <a:prstGeom prst="rect">
            <a:avLst/>
          </a:prstGeom>
        </p:spPr>
        <p:txBody>
          <a:bodyPr/>
          <a:lstStyle>
            <a:lvl1pPr>
              <a:defRPr sz="4250" b="1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Page Title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CE96F9-25AA-3B60-ABBB-5C7EE1D667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2769042"/>
            <a:ext cx="2895600" cy="685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3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Body copy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5917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blank 1"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397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blank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30843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 with 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7133B-BFFF-CAA8-6E88-1B2EEF236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263" y="1600200"/>
            <a:ext cx="2590800" cy="1066800"/>
          </a:xfrm>
          <a:prstGeom prst="rect">
            <a:avLst/>
          </a:prstGeom>
        </p:spPr>
        <p:txBody>
          <a:bodyPr lIns="0" tIns="0" rIns="0" bIns="0"/>
          <a:lstStyle>
            <a:lvl1pPr>
              <a:defRPr sz="22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Sub copy here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F4A9FA-E25A-6FC5-0DD1-09CCA69D23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450" y="232317"/>
            <a:ext cx="5486400" cy="990600"/>
          </a:xfrm>
          <a:prstGeom prst="rect">
            <a:avLst/>
          </a:prstGeom>
        </p:spPr>
        <p:txBody>
          <a:bodyPr/>
          <a:lstStyle>
            <a:lvl1pPr>
              <a:defRPr sz="4250" b="1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Page Title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CE96F9-25AA-3B60-ABBB-5C7EE1D667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2769042"/>
            <a:ext cx="2895600" cy="685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350"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Body copy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7430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B5689-FD1B-6C03-2D41-4DC51CDA6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163" y="6248400"/>
            <a:ext cx="2743200" cy="365125"/>
          </a:xfrm>
          <a:prstGeom prst="rect">
            <a:avLst/>
          </a:prstGeom>
        </p:spPr>
        <p:txBody>
          <a:bodyPr vert="horz" lIns="0" tIns="45720" rIns="90000" bIns="45720" rtlCol="0" anchor="ctr"/>
          <a:lstStyle>
            <a:lvl1pPr algn="l">
              <a:defRPr sz="135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grpSp>
        <p:nvGrpSpPr>
          <p:cNvPr id="11" name="object 7">
            <a:extLst>
              <a:ext uri="{FF2B5EF4-FFF2-40B4-BE49-F238E27FC236}">
                <a16:creationId xmlns:a16="http://schemas.microsoft.com/office/drawing/2014/main" id="{B4519A68-4DF0-B82E-D229-A82D69CFA176}"/>
              </a:ext>
            </a:extLst>
          </p:cNvPr>
          <p:cNvGrpSpPr/>
          <p:nvPr userDrawn="1"/>
        </p:nvGrpSpPr>
        <p:grpSpPr>
          <a:xfrm>
            <a:off x="196996" y="803300"/>
            <a:ext cx="11795608" cy="143116"/>
            <a:chOff x="196996" y="803300"/>
            <a:chExt cx="11795608" cy="143116"/>
          </a:xfrm>
        </p:grpSpPr>
        <p:sp>
          <p:nvSpPr>
            <p:cNvPr id="12" name="object 8">
              <a:extLst>
                <a:ext uri="{FF2B5EF4-FFF2-40B4-BE49-F238E27FC236}">
                  <a16:creationId xmlns:a16="http://schemas.microsoft.com/office/drawing/2014/main" id="{C375BE68-A280-CF68-30C1-6A09E8FE188F}"/>
                </a:ext>
              </a:extLst>
            </p:cNvPr>
            <p:cNvSpPr/>
            <p:nvPr/>
          </p:nvSpPr>
          <p:spPr>
            <a:xfrm>
              <a:off x="325756" y="874861"/>
              <a:ext cx="11538585" cy="0"/>
            </a:xfrm>
            <a:custGeom>
              <a:avLst/>
              <a:gdLst/>
              <a:ahLst/>
              <a:cxnLst/>
              <a:rect l="l" t="t" r="r" b="b"/>
              <a:pathLst>
                <a:path w="11538585">
                  <a:moveTo>
                    <a:pt x="11538089" y="0"/>
                  </a:moveTo>
                  <a:lnTo>
                    <a:pt x="0" y="0"/>
                  </a:lnTo>
                </a:path>
              </a:pathLst>
            </a:custGeom>
            <a:ln w="2861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9">
              <a:extLst>
                <a:ext uri="{FF2B5EF4-FFF2-40B4-BE49-F238E27FC236}">
                  <a16:creationId xmlns:a16="http://schemas.microsoft.com/office/drawing/2014/main" id="{22506074-4DDC-7226-0730-7CAF3FD5F681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849539" y="803300"/>
              <a:ext cx="143065" cy="143116"/>
            </a:xfrm>
            <a:prstGeom prst="rect">
              <a:avLst/>
            </a:prstGeom>
          </p:spPr>
        </p:pic>
        <p:pic>
          <p:nvPicPr>
            <p:cNvPr id="14" name="object 10">
              <a:extLst>
                <a:ext uri="{FF2B5EF4-FFF2-40B4-BE49-F238E27FC236}">
                  <a16:creationId xmlns:a16="http://schemas.microsoft.com/office/drawing/2014/main" id="{1545DE2C-580D-D38B-6CED-9C0FDF84026E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6996" y="803300"/>
              <a:ext cx="143065" cy="143116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61D1A52-89FE-CFCA-E484-7819B2F2AA6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579" y="271414"/>
            <a:ext cx="3411421" cy="37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16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0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B5689-FD1B-6C03-2D41-4DC51CDA6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163" y="6248400"/>
            <a:ext cx="2743200" cy="365125"/>
          </a:xfrm>
          <a:prstGeom prst="rect">
            <a:avLst/>
          </a:prstGeom>
        </p:spPr>
        <p:txBody>
          <a:bodyPr vert="horz" lIns="0" tIns="45720" rIns="90000" bIns="45720" rtlCol="0" anchor="ctr"/>
          <a:lstStyle>
            <a:lvl1pPr algn="l">
              <a:defRPr sz="135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90F7AFD8-054D-5A44-BC66-B6A2FD920D1C}" type="datetime4">
              <a:rPr lang="en-GB" smtClean="0"/>
              <a:t>24 March 2023</a:t>
            </a:fld>
            <a:endParaRPr lang="en-US" dirty="0"/>
          </a:p>
        </p:txBody>
      </p:sp>
      <p:grpSp>
        <p:nvGrpSpPr>
          <p:cNvPr id="11" name="object 7">
            <a:extLst>
              <a:ext uri="{FF2B5EF4-FFF2-40B4-BE49-F238E27FC236}">
                <a16:creationId xmlns:a16="http://schemas.microsoft.com/office/drawing/2014/main" id="{B4519A68-4DF0-B82E-D229-A82D69CFA176}"/>
              </a:ext>
            </a:extLst>
          </p:cNvPr>
          <p:cNvGrpSpPr/>
          <p:nvPr userDrawn="1"/>
        </p:nvGrpSpPr>
        <p:grpSpPr>
          <a:xfrm>
            <a:off x="196996" y="803300"/>
            <a:ext cx="11795608" cy="143116"/>
            <a:chOff x="196996" y="803300"/>
            <a:chExt cx="11795608" cy="143116"/>
          </a:xfrm>
        </p:grpSpPr>
        <p:sp>
          <p:nvSpPr>
            <p:cNvPr id="12" name="object 8">
              <a:extLst>
                <a:ext uri="{FF2B5EF4-FFF2-40B4-BE49-F238E27FC236}">
                  <a16:creationId xmlns:a16="http://schemas.microsoft.com/office/drawing/2014/main" id="{C375BE68-A280-CF68-30C1-6A09E8FE188F}"/>
                </a:ext>
              </a:extLst>
            </p:cNvPr>
            <p:cNvSpPr/>
            <p:nvPr/>
          </p:nvSpPr>
          <p:spPr>
            <a:xfrm>
              <a:off x="325756" y="874861"/>
              <a:ext cx="11538585" cy="0"/>
            </a:xfrm>
            <a:custGeom>
              <a:avLst/>
              <a:gdLst/>
              <a:ahLst/>
              <a:cxnLst/>
              <a:rect l="l" t="t" r="r" b="b"/>
              <a:pathLst>
                <a:path w="11538585">
                  <a:moveTo>
                    <a:pt x="11538089" y="0"/>
                  </a:moveTo>
                  <a:lnTo>
                    <a:pt x="0" y="0"/>
                  </a:lnTo>
                </a:path>
              </a:pathLst>
            </a:custGeom>
            <a:ln w="2861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9">
              <a:extLst>
                <a:ext uri="{FF2B5EF4-FFF2-40B4-BE49-F238E27FC236}">
                  <a16:creationId xmlns:a16="http://schemas.microsoft.com/office/drawing/2014/main" id="{22506074-4DDC-7226-0730-7CAF3FD5F681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849539" y="803300"/>
              <a:ext cx="143065" cy="143116"/>
            </a:xfrm>
            <a:prstGeom prst="rect">
              <a:avLst/>
            </a:prstGeom>
          </p:spPr>
        </p:pic>
        <p:pic>
          <p:nvPicPr>
            <p:cNvPr id="14" name="object 10">
              <a:extLst>
                <a:ext uri="{FF2B5EF4-FFF2-40B4-BE49-F238E27FC236}">
                  <a16:creationId xmlns:a16="http://schemas.microsoft.com/office/drawing/2014/main" id="{1545DE2C-580D-D38B-6CED-9C0FDF84026E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6996" y="803300"/>
              <a:ext cx="143065" cy="143116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61D1A52-89FE-CFCA-E484-7819B2F2AA6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579" y="271414"/>
            <a:ext cx="3411421" cy="376221"/>
          </a:xfrm>
          <a:prstGeom prst="rect">
            <a:avLst/>
          </a:prstGeom>
        </p:spPr>
      </p:pic>
      <p:pic>
        <p:nvPicPr>
          <p:cNvPr id="6" name="Picture 5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81D887D5-B170-B570-4F76-BB06C2F2237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71" y="247837"/>
            <a:ext cx="1548456" cy="500971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5193B89-517F-298F-0429-3E48B7BC2AFE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193" y="310134"/>
            <a:ext cx="1747590" cy="3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1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g object 17">
            <a:extLst>
              <a:ext uri="{FF2B5EF4-FFF2-40B4-BE49-F238E27FC236}">
                <a16:creationId xmlns:a16="http://schemas.microsoft.com/office/drawing/2014/main" id="{17CC2D9D-78EF-99E7-FC6E-03716A55677D}"/>
              </a:ext>
            </a:extLst>
          </p:cNvPr>
          <p:cNvSpPr/>
          <p:nvPr userDrawn="1"/>
        </p:nvSpPr>
        <p:spPr>
          <a:xfrm>
            <a:off x="325756" y="5998022"/>
            <a:ext cx="11538585" cy="0"/>
          </a:xfrm>
          <a:custGeom>
            <a:avLst/>
            <a:gdLst/>
            <a:ahLst/>
            <a:cxnLst/>
            <a:rect l="l" t="t" r="r" b="b"/>
            <a:pathLst>
              <a:path w="11538585">
                <a:moveTo>
                  <a:pt x="11538089" y="0"/>
                </a:moveTo>
                <a:lnTo>
                  <a:pt x="0" y="0"/>
                </a:lnTo>
              </a:path>
            </a:pathLst>
          </a:custGeom>
          <a:ln w="2861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0" name="bg object 18">
            <a:extLst>
              <a:ext uri="{FF2B5EF4-FFF2-40B4-BE49-F238E27FC236}">
                <a16:creationId xmlns:a16="http://schemas.microsoft.com/office/drawing/2014/main" id="{C0C5B75F-F260-962E-ED95-8203EF2A3414}"/>
              </a:ext>
            </a:extLst>
          </p:cNvPr>
          <p:cNvPicPr/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1849539" y="5926461"/>
            <a:ext cx="143065" cy="143116"/>
          </a:xfrm>
          <a:prstGeom prst="rect">
            <a:avLst/>
          </a:prstGeom>
        </p:spPr>
      </p:pic>
      <p:pic>
        <p:nvPicPr>
          <p:cNvPr id="41" name="bg object 19">
            <a:extLst>
              <a:ext uri="{FF2B5EF4-FFF2-40B4-BE49-F238E27FC236}">
                <a16:creationId xmlns:a16="http://schemas.microsoft.com/office/drawing/2014/main" id="{D0733D80-7BD6-2A11-2592-220ADDB6A1B0}"/>
              </a:ext>
            </a:extLst>
          </p:cNvPr>
          <p:cNvPicPr/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96994" y="5926461"/>
            <a:ext cx="143065" cy="14311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87DAD19-8538-A560-5C35-800B24367BB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579" y="6228994"/>
            <a:ext cx="3411421" cy="3762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1" r:id="rId2"/>
    <p:sldLayoutId id="2147483673" r:id="rId3"/>
    <p:sldLayoutId id="2147483672" r:id="rId4"/>
  </p:sldLayoutIdLst>
  <p:hf sldNum="0"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9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g object 17">
            <a:extLst>
              <a:ext uri="{FF2B5EF4-FFF2-40B4-BE49-F238E27FC236}">
                <a16:creationId xmlns:a16="http://schemas.microsoft.com/office/drawing/2014/main" id="{17CC2D9D-78EF-99E7-FC6E-03716A55677D}"/>
              </a:ext>
            </a:extLst>
          </p:cNvPr>
          <p:cNvSpPr/>
          <p:nvPr userDrawn="1"/>
        </p:nvSpPr>
        <p:spPr>
          <a:xfrm>
            <a:off x="325756" y="5998022"/>
            <a:ext cx="11538585" cy="0"/>
          </a:xfrm>
          <a:custGeom>
            <a:avLst/>
            <a:gdLst/>
            <a:ahLst/>
            <a:cxnLst/>
            <a:rect l="l" t="t" r="r" b="b"/>
            <a:pathLst>
              <a:path w="11538585">
                <a:moveTo>
                  <a:pt x="11538089" y="0"/>
                </a:moveTo>
                <a:lnTo>
                  <a:pt x="0" y="0"/>
                </a:lnTo>
              </a:path>
            </a:pathLst>
          </a:custGeom>
          <a:ln w="2861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0" name="bg object 18">
            <a:extLst>
              <a:ext uri="{FF2B5EF4-FFF2-40B4-BE49-F238E27FC236}">
                <a16:creationId xmlns:a16="http://schemas.microsoft.com/office/drawing/2014/main" id="{C0C5B75F-F260-962E-ED95-8203EF2A3414}"/>
              </a:ext>
            </a:extLst>
          </p:cNvPr>
          <p:cNvPicPr/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1849539" y="5926461"/>
            <a:ext cx="143065" cy="143116"/>
          </a:xfrm>
          <a:prstGeom prst="rect">
            <a:avLst/>
          </a:prstGeom>
        </p:spPr>
      </p:pic>
      <p:pic>
        <p:nvPicPr>
          <p:cNvPr id="41" name="bg object 19">
            <a:extLst>
              <a:ext uri="{FF2B5EF4-FFF2-40B4-BE49-F238E27FC236}">
                <a16:creationId xmlns:a16="http://schemas.microsoft.com/office/drawing/2014/main" id="{D0733D80-7BD6-2A11-2592-220ADDB6A1B0}"/>
              </a:ext>
            </a:extLst>
          </p:cNvPr>
          <p:cNvPicPr/>
          <p:nvPr userDrawn="1"/>
        </p:nvPicPr>
        <p:blipFill>
          <a:blip r:embed="rId6" cstate="print"/>
          <a:stretch>
            <a:fillRect/>
          </a:stretch>
        </p:blipFill>
        <p:spPr>
          <a:xfrm>
            <a:off x="196994" y="5926461"/>
            <a:ext cx="143065" cy="14311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87DAD19-8538-A560-5C35-800B24367BB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579" y="6228994"/>
            <a:ext cx="3411421" cy="376221"/>
          </a:xfrm>
          <a:prstGeom prst="rect">
            <a:avLst/>
          </a:prstGeom>
        </p:spPr>
      </p:pic>
      <p:pic>
        <p:nvPicPr>
          <p:cNvPr id="8" name="Picture 7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5D412F6D-FADD-1DDE-24D8-08633F6A90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71" y="6192524"/>
            <a:ext cx="1548456" cy="500971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EECE9089-566C-170C-637E-7561B6D58593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193" y="6254821"/>
            <a:ext cx="1747590" cy="3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12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hf sldNum="0"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admin@digitalshoestring.net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Ambient Temperature Monitoring</a:t>
            </a:r>
            <a:br>
              <a:rPr lang="en-GB" sz="5400" dirty="0"/>
            </a:br>
            <a:r>
              <a:rPr lang="en-GB" sz="3600" b="0" dirty="0"/>
              <a:t>How to install</a:t>
            </a:r>
            <a:endParaRPr lang="en-GB" sz="4800" b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609600" y="4863405"/>
            <a:ext cx="11027434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400" dirty="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© Shoestring and University of Cambridge </a:t>
            </a:r>
            <a:endParaRPr lang="en-GB" sz="1400" dirty="0">
              <a:effectLst/>
              <a:latin typeface="Montserrat" panose="00000500000000000000"/>
              <a:ea typeface="Times New Roman" panose="02020603050405020304" pitchFamily="18" charset="0"/>
            </a:endParaRPr>
          </a:p>
          <a:p>
            <a:pPr algn="just"/>
            <a:r>
              <a:rPr lang="en-GB" sz="1400" dirty="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All information correct at the time of publication in March 2023. Step by step guidance produced using a Raspberry Pi 4B with 2GB of RAM and a 16GB SD card. </a:t>
            </a:r>
            <a:r>
              <a:rPr lang="en-GB" sz="1400" dirty="0" err="1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Raspbian</a:t>
            </a:r>
            <a:r>
              <a:rPr lang="en-GB" sz="1400" dirty="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 OS version 11 (bullseye) 32 bits and Python version 3 were used. Information is provided for free, on an as-is basis. User accepts responsibility for any issues arising.</a:t>
            </a:r>
            <a:endParaRPr lang="en-GB" sz="1400" dirty="0">
              <a:effectLst/>
              <a:latin typeface="Montserrat" panose="00000500000000000000"/>
              <a:ea typeface="Times New Roman" panose="02020603050405020304" pitchFamily="18" charset="0"/>
            </a:endParaRPr>
          </a:p>
          <a:p>
            <a:pPr algn="just"/>
            <a:r>
              <a:rPr lang="en-GB" sz="1400" dirty="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Reproduction of this booklet, </a:t>
            </a:r>
            <a:r>
              <a:rPr lang="en-GB" sz="140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Ambient Temperature </a:t>
            </a:r>
            <a:r>
              <a:rPr lang="en-GB" sz="1400" dirty="0">
                <a:solidFill>
                  <a:srgbClr val="45464D"/>
                </a:solidFill>
                <a:effectLst/>
                <a:latin typeface="Montserrat" panose="00000500000000000000"/>
                <a:ea typeface="Times New Roman" panose="02020603050405020304" pitchFamily="18" charset="0"/>
                <a:cs typeface="Noto Sans"/>
              </a:rPr>
              <a:t>Monitoring How to install, in part of or as a whole is prohibited without the express written permission of Digital Manufacturing on a Shoestring and University of Cambridge’s Institute for Manufacturing. All rights reserved.</a:t>
            </a:r>
            <a:endParaRPr lang="en-GB" sz="1400" dirty="0">
              <a:effectLst/>
              <a:latin typeface="Montserrat" panose="0000050000000000000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0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List of Equipment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489887" y="3483285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/>
              </a:rPr>
              <a:t>Raspberry Pi 4b power supply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050334" y="2081130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/>
              </a:rPr>
              <a:t>Micro HDMI – HDMI cable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1626" y="3382093"/>
            <a:ext cx="244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Air Sensor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09600" y="212050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/>
              </a:rPr>
              <a:t>Raspberry Pi 4b</a:t>
            </a:r>
          </a:p>
        </p:txBody>
      </p:sp>
      <p:sp>
        <p:nvSpPr>
          <p:cNvPr id="3" name="Rectangle 2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  <p:pic>
        <p:nvPicPr>
          <p:cNvPr id="5" name="Picture 4" descr="A picture containing floor, indoor, adapter&#10;&#10;Description automatically generated">
            <a:extLst>
              <a:ext uri="{FF2B5EF4-FFF2-40B4-BE49-F238E27FC236}">
                <a16:creationId xmlns:a16="http://schemas.microsoft.com/office/drawing/2014/main" id="{B7312B21-47B8-FA47-E178-9DF507881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229" y="2027004"/>
            <a:ext cx="3883415" cy="291256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2609088" y="2265796"/>
            <a:ext cx="3179484" cy="535291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cxnSpLocks/>
          </p:cNvCxnSpPr>
          <p:nvPr/>
        </p:nvCxnSpPr>
        <p:spPr>
          <a:xfrm flipV="1">
            <a:off x="2148300" y="3483284"/>
            <a:ext cx="2676876" cy="83475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</p:cNvCxnSpPr>
          <p:nvPr/>
        </p:nvCxnSpPr>
        <p:spPr>
          <a:xfrm flipH="1" flipV="1">
            <a:off x="7355506" y="3667761"/>
            <a:ext cx="1042610" cy="190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/>
            <a:stCxn id="23" idx="1"/>
          </p:cNvCxnSpPr>
          <p:nvPr/>
        </p:nvCxnSpPr>
        <p:spPr>
          <a:xfrm flipH="1">
            <a:off x="7470407" y="2265796"/>
            <a:ext cx="1579927" cy="256155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538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Equipment Set 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7201" y="4626468"/>
            <a:ext cx="2946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GB" dirty="0">
                <a:latin typeface="Montserrat"/>
              </a:rPr>
              <a:t>Plug in Raspberry Pi 4b </a:t>
            </a:r>
            <a:br>
              <a:rPr lang="en-GB" dirty="0">
                <a:latin typeface="Montserrat"/>
              </a:rPr>
            </a:br>
            <a:r>
              <a:rPr lang="en-GB" dirty="0">
                <a:latin typeface="Montserrat"/>
              </a:rPr>
              <a:t>power supply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001621" y="3947550"/>
            <a:ext cx="28196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1. Plug in Micro HDMI – HDMI cable to monitor (optional)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77187" y="1546496"/>
            <a:ext cx="4852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Connecting equipment to the Raspberry Pi 4b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  <p:pic>
        <p:nvPicPr>
          <p:cNvPr id="4" name="Picture 3" descr="A picture containing floor, indoor&#10;&#10;Description automatically generated">
            <a:extLst>
              <a:ext uri="{FF2B5EF4-FFF2-40B4-BE49-F238E27FC236}">
                <a16:creationId xmlns:a16="http://schemas.microsoft.com/office/drawing/2014/main" id="{49F04CA3-E4EA-FB52-7C97-DFADE273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525" y="2508891"/>
            <a:ext cx="3493189" cy="261989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9" name="Rectangle 18"/>
          <p:cNvSpPr/>
          <p:nvPr/>
        </p:nvSpPr>
        <p:spPr>
          <a:xfrm>
            <a:off x="5630849" y="3164922"/>
            <a:ext cx="736074" cy="6539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picture containing electronics, projector, adapter&#10;&#10;Description automatically generated">
            <a:extLst>
              <a:ext uri="{FF2B5EF4-FFF2-40B4-BE49-F238E27FC236}">
                <a16:creationId xmlns:a16="http://schemas.microsoft.com/office/drawing/2014/main" id="{E5CA1A7E-4B1B-52F3-C8CC-6F1984894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77" y="708868"/>
            <a:ext cx="2726118" cy="20445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picture containing indoor&#10;&#10;Description automatically generated">
            <a:extLst>
              <a:ext uri="{FF2B5EF4-FFF2-40B4-BE49-F238E27FC236}">
                <a16:creationId xmlns:a16="http://schemas.microsoft.com/office/drawing/2014/main" id="{3B1C74D3-1C73-B5F0-5F0A-6B5286A63A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88" y="1162096"/>
            <a:ext cx="2726119" cy="20445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Straight Arrow Connector 34"/>
          <p:cNvCxnSpPr>
            <a:cxnSpLocks/>
          </p:cNvCxnSpPr>
          <p:nvPr/>
        </p:nvCxnSpPr>
        <p:spPr>
          <a:xfrm flipH="1" flipV="1">
            <a:off x="3454523" y="2010702"/>
            <a:ext cx="2123317" cy="1353532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cxnSpLocks/>
          </p:cNvCxnSpPr>
          <p:nvPr/>
        </p:nvCxnSpPr>
        <p:spPr>
          <a:xfrm flipV="1">
            <a:off x="6662861" y="2044685"/>
            <a:ext cx="2007940" cy="1275819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</p:cNvCxnSpPr>
          <p:nvPr/>
        </p:nvCxnSpPr>
        <p:spPr>
          <a:xfrm flipV="1">
            <a:off x="4023360" y="3828440"/>
            <a:ext cx="1975526" cy="914248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cxnSpLocks/>
            <a:stCxn id="23" idx="1"/>
          </p:cNvCxnSpPr>
          <p:nvPr/>
        </p:nvCxnSpPr>
        <p:spPr>
          <a:xfrm flipH="1" flipV="1">
            <a:off x="6366923" y="3734333"/>
            <a:ext cx="2634698" cy="674882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193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09600" y="248760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Air Monitoring Solution Set Up Instructions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977081"/>
            <a:ext cx="10972800" cy="3996429"/>
          </a:xfrm>
          <a:prstGeom prst="rect">
            <a:avLst/>
          </a:prstGeom>
        </p:spPr>
        <p:txBody>
          <a:bodyPr/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000" dirty="0">
                <a:latin typeface="Montserrat"/>
              </a:rPr>
              <a:t>Mount the sensor at appropriate location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latin typeface="Montserrat"/>
              </a:rPr>
              <a:t>Power the Raspberry Pi 4b on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latin typeface="Montserrat"/>
              </a:rPr>
              <a:t>Connect the Raspberry Pi 4b to your local </a:t>
            </a:r>
            <a:r>
              <a:rPr lang="en-GB" sz="2000" dirty="0" err="1">
                <a:latin typeface="Montserrat"/>
              </a:rPr>
              <a:t>WiFi</a:t>
            </a:r>
            <a:r>
              <a:rPr lang="en-GB" sz="2000" dirty="0">
                <a:latin typeface="Montserrat"/>
              </a:rPr>
              <a:t> and take note of the IP address </a:t>
            </a:r>
            <a:br>
              <a:rPr lang="en-GB" sz="2000" dirty="0">
                <a:latin typeface="Montserrat"/>
              </a:rPr>
            </a:br>
            <a:r>
              <a:rPr lang="en-GB" sz="2000" i="1" dirty="0">
                <a:latin typeface="Montserrat"/>
              </a:rPr>
              <a:t>(alternatively connect a monitor to the Raspberry Pi 4b with the provided HDMI cable)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latin typeface="Montserrat"/>
              </a:rPr>
              <a:t>Open a browser and type IP:3000 in the address bar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latin typeface="Montserrat"/>
              </a:rPr>
              <a:t>Wait until Grafana is displayed – see page 5</a:t>
            </a:r>
          </a:p>
        </p:txBody>
      </p:sp>
      <p:sp>
        <p:nvSpPr>
          <p:cNvPr id="5" name="Rectangle 4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921841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Dashboard (1/2)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572" y="3943352"/>
            <a:ext cx="1688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Click on Air Monitoring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F67B5B1-2222-7D75-0871-86BA2F71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384" y="1179171"/>
            <a:ext cx="7772400" cy="4226242"/>
          </a:xfrm>
          <a:prstGeom prst="rect">
            <a:avLst/>
          </a:prstGeom>
        </p:spPr>
      </p:pic>
      <p:cxnSp>
        <p:nvCxnSpPr>
          <p:cNvPr id="6" name="Straight Arrow Connector 5"/>
          <p:cNvCxnSpPr>
            <a:cxnSpLocks/>
            <a:stCxn id="5" idx="3"/>
          </p:cNvCxnSpPr>
          <p:nvPr/>
        </p:nvCxnSpPr>
        <p:spPr>
          <a:xfrm>
            <a:off x="1833216" y="4266518"/>
            <a:ext cx="979432" cy="39264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16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Dashboard (2/2)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680" y="1884838"/>
            <a:ext cx="154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Actual VOC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39680" y="2024554"/>
            <a:ext cx="181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Suggestions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84FB5AE-FF2E-C7B9-E7F8-E9E5F4BEF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742" y="937683"/>
            <a:ext cx="7772400" cy="4371975"/>
          </a:xfrm>
          <a:prstGeom prst="rect">
            <a:avLst/>
          </a:prstGeom>
        </p:spPr>
      </p:pic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1493520" y="2254170"/>
            <a:ext cx="1342445" cy="153342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B707AE-755F-A21B-8A76-9FB5296052C3}"/>
              </a:ext>
            </a:extLst>
          </p:cNvPr>
          <p:cNvSpPr txBox="1"/>
          <p:nvPr/>
        </p:nvSpPr>
        <p:spPr>
          <a:xfrm>
            <a:off x="94753" y="3012263"/>
            <a:ext cx="154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Actual CO2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6EF42F-DB37-0968-03A4-E64DB561D185}"/>
              </a:ext>
            </a:extLst>
          </p:cNvPr>
          <p:cNvSpPr txBox="1"/>
          <p:nvPr/>
        </p:nvSpPr>
        <p:spPr>
          <a:xfrm>
            <a:off x="200770" y="4186802"/>
            <a:ext cx="1544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Actual Air Quality Index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8E4E399-8FB4-6E76-BEC6-7D3728592582}"/>
              </a:ext>
            </a:extLst>
          </p:cNvPr>
          <p:cNvCxnSpPr>
            <a:cxnSpLocks/>
          </p:cNvCxnSpPr>
          <p:nvPr/>
        </p:nvCxnSpPr>
        <p:spPr>
          <a:xfrm>
            <a:off x="1503017" y="3315663"/>
            <a:ext cx="1342445" cy="153342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517F730-F3E1-C8B0-C72C-391E656C113C}"/>
              </a:ext>
            </a:extLst>
          </p:cNvPr>
          <p:cNvCxnSpPr>
            <a:cxnSpLocks/>
          </p:cNvCxnSpPr>
          <p:nvPr/>
        </p:nvCxnSpPr>
        <p:spPr>
          <a:xfrm flipV="1">
            <a:off x="1599536" y="4377156"/>
            <a:ext cx="1236429" cy="271311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12" idx="1"/>
          </p:cNvCxnSpPr>
          <p:nvPr/>
        </p:nvCxnSpPr>
        <p:spPr>
          <a:xfrm flipH="1">
            <a:off x="7876811" y="2209220"/>
            <a:ext cx="2262869" cy="494390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172590" y="4377156"/>
            <a:ext cx="1818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Montserrat"/>
              </a:rPr>
              <a:t>Historic VOC, CO2 and Air </a:t>
            </a:r>
            <a:r>
              <a:rPr lang="en-GB">
                <a:latin typeface="Montserrat"/>
              </a:rPr>
              <a:t>Quality Index</a:t>
            </a:r>
            <a:endParaRPr lang="en-GB" dirty="0">
              <a:latin typeface="Montserrat"/>
            </a:endParaRP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 flipH="1" flipV="1">
            <a:off x="5738192" y="3507726"/>
            <a:ext cx="3679467" cy="498908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60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2870F5-1DAC-359D-7C08-B7DAB237E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885" y="3796496"/>
            <a:ext cx="4719275" cy="20889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0EC6DA-1A70-3498-5DB5-5FC9DDB76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885" y="1182366"/>
            <a:ext cx="3328843" cy="2077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F1349A-9820-8EAF-7F71-E67C2CB68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2160" y="1289392"/>
            <a:ext cx="4445642" cy="197030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C1DF94C-E06D-CA41-AE37-964C66BB7DFE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Reference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8C2C21-833C-FFA4-9EA0-8D957CD531E9}"/>
              </a:ext>
            </a:extLst>
          </p:cNvPr>
          <p:cNvSpPr txBox="1"/>
          <p:nvPr/>
        </p:nvSpPr>
        <p:spPr>
          <a:xfrm>
            <a:off x="5874152" y="5430108"/>
            <a:ext cx="60998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Reference: https://</a:t>
            </a:r>
            <a:r>
              <a:rPr lang="en-US" sz="1200" dirty="0" err="1"/>
              <a:t>wiki.dfrobot.com</a:t>
            </a:r>
            <a:r>
              <a:rPr lang="en-US" sz="1200" dirty="0"/>
              <a:t>/SKU_SEN0537_ENS160_Air_Quality_Sensor_I2C</a:t>
            </a:r>
          </a:p>
        </p:txBody>
      </p:sp>
    </p:spTree>
    <p:extLst>
      <p:ext uri="{BB962C8B-B14F-4D97-AF65-F5344CB8AC3E}">
        <p14:creationId xmlns:p14="http://schemas.microsoft.com/office/powerpoint/2010/main" val="2280982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78F56-BAF9-63F0-9B14-8BCDCA300811}"/>
              </a:ext>
            </a:extLst>
          </p:cNvPr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How to Modify the Threshold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EBB2F18-758B-F6F2-A25A-AA61D8081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786" y="1451343"/>
            <a:ext cx="3216964" cy="174922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36EDB94-5424-8E4B-E3EF-4DC7C773A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862" y="1387712"/>
            <a:ext cx="3109732" cy="174922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1A6D533-913B-64D8-F532-95AC1A226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786" y="3672021"/>
            <a:ext cx="3190136" cy="17346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DBED92-2D4F-0778-0CE1-DD459D22E3AE}"/>
              </a:ext>
            </a:extLst>
          </p:cNvPr>
          <p:cNvSpPr txBox="1"/>
          <p:nvPr/>
        </p:nvSpPr>
        <p:spPr>
          <a:xfrm>
            <a:off x="3975653" y="1749945"/>
            <a:ext cx="874644" cy="278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1D271F-C1DB-0B2C-7849-B329B73D8140}"/>
              </a:ext>
            </a:extLst>
          </p:cNvPr>
          <p:cNvSpPr txBox="1"/>
          <p:nvPr/>
        </p:nvSpPr>
        <p:spPr>
          <a:xfrm>
            <a:off x="9812531" y="2476266"/>
            <a:ext cx="874644" cy="278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2F84ED-2B17-3C6C-1E67-E7B53FB1B827}"/>
              </a:ext>
            </a:extLst>
          </p:cNvPr>
          <p:cNvSpPr txBox="1"/>
          <p:nvPr/>
        </p:nvSpPr>
        <p:spPr>
          <a:xfrm>
            <a:off x="3465532" y="4242732"/>
            <a:ext cx="874644" cy="278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8F88BB-652D-A46A-BEAF-A939F4325071}"/>
              </a:ext>
            </a:extLst>
          </p:cNvPr>
          <p:cNvSpPr txBox="1"/>
          <p:nvPr/>
        </p:nvSpPr>
        <p:spPr>
          <a:xfrm>
            <a:off x="231228" y="1597572"/>
            <a:ext cx="1587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Click the panel name and edit.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D61CD-C7E2-ECFA-94B2-120D51F4485E}"/>
              </a:ext>
            </a:extLst>
          </p:cNvPr>
          <p:cNvSpPr txBox="1"/>
          <p:nvPr/>
        </p:nvSpPr>
        <p:spPr>
          <a:xfrm>
            <a:off x="5626575" y="1459625"/>
            <a:ext cx="178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Select edit value mapping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96B9BD-9018-9B26-C196-C57CB9C8E126}"/>
              </a:ext>
            </a:extLst>
          </p:cNvPr>
          <p:cNvSpPr txBox="1"/>
          <p:nvPr/>
        </p:nvSpPr>
        <p:spPr>
          <a:xfrm>
            <a:off x="376658" y="4058714"/>
            <a:ext cx="178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Modify the threshold </a:t>
            </a:r>
          </a:p>
        </p:txBody>
      </p:sp>
    </p:spTree>
    <p:extLst>
      <p:ext uri="{BB962C8B-B14F-4D97-AF65-F5344CB8AC3E}">
        <p14:creationId xmlns:p14="http://schemas.microsoft.com/office/powerpoint/2010/main" val="246525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09600" y="248760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>
                <a:latin typeface="Montserrat"/>
              </a:rPr>
              <a:t>Contacts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09600" y="1600201"/>
            <a:ext cx="10972800" cy="4373309"/>
          </a:xfrm>
          <a:prstGeom prst="rect">
            <a:avLst/>
          </a:prstGeom>
        </p:spPr>
        <p:txBody>
          <a:bodyPr/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latin typeface="Montserrat"/>
              </a:rPr>
              <a:t>Please email </a:t>
            </a:r>
            <a:r>
              <a:rPr lang="en-GB" sz="2000" dirty="0">
                <a:latin typeface="Montserrat"/>
                <a:hlinkClick r:id="rId2"/>
              </a:rPr>
              <a:t>contact@digitalshoestring.net</a:t>
            </a:r>
            <a:r>
              <a:rPr lang="en-GB" sz="2000" dirty="0">
                <a:latin typeface="Montserrat"/>
              </a:rPr>
              <a:t> for any questions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607967" y="6261320"/>
            <a:ext cx="3268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 Shoestring and University of Cambridge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0080244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33924A-57A7-1A46-80EC-3EC399125E00}" vid="{72AD564B-D166-C44B-AF27-F6DAEA4F175C}"/>
    </a:ext>
  </a:extLst>
</a:theme>
</file>

<file path=ppt/theme/theme2.xml><?xml version="1.0" encoding="utf-8"?>
<a:theme xmlns:a="http://schemas.openxmlformats.org/drawingml/2006/main" name="Title with logo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33924A-57A7-1A46-80EC-3EC399125E00}" vid="{8D9606B1-B1C5-5846-B0CA-01FE89CA4A6D}"/>
    </a:ext>
  </a:extLst>
</a:theme>
</file>

<file path=ppt/theme/theme3.xml><?xml version="1.0" encoding="utf-8"?>
<a:theme xmlns:a="http://schemas.openxmlformats.org/drawingml/2006/main" name="Content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33924A-57A7-1A46-80EC-3EC399125E00}" vid="{9B1681F7-E35C-BB43-9E40-EABEE6E9CB53}"/>
    </a:ext>
  </a:extLst>
</a:theme>
</file>

<file path=ppt/theme/theme4.xml><?xml version="1.0" encoding="utf-8"?>
<a:theme xmlns:a="http://schemas.openxmlformats.org/drawingml/2006/main" name="Content page with log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33924A-57A7-1A46-80EC-3EC399125E00}" vid="{CE61B568-2B1D-6E45-ADA9-C278EAAE4B5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shoestring_powerpoint_template_v2</Template>
  <TotalTime>438</TotalTime>
  <Words>371</Words>
  <Application>Microsoft Macintosh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Montserrat</vt:lpstr>
      <vt:lpstr>Title</vt:lpstr>
      <vt:lpstr>Title with logos</vt:lpstr>
      <vt:lpstr>Content page</vt:lpstr>
      <vt:lpstr>Content page with logos</vt:lpstr>
      <vt:lpstr>Ambient Temperature Monitoring How to install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German Terrazas Angulo</dc:creator>
  <cp:lastModifiedBy>Chen Chen</cp:lastModifiedBy>
  <cp:revision>55</cp:revision>
  <dcterms:created xsi:type="dcterms:W3CDTF">2022-11-10T14:47:58Z</dcterms:created>
  <dcterms:modified xsi:type="dcterms:W3CDTF">2023-03-24T11:21:42Z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2022-09-01T00:00:00Z</vt:filetime>
  </property>
  <property fmtid="{D5CDD505-2E9C-101B-9397-08002B2CF9AE}" pid="3" name="Creator">
    <vt:lpwstr>Adobe InDesign 17.3 (Macintosh)</vt:lpwstr>
  </property>
  <property fmtid="{D5CDD505-2E9C-101B-9397-08002B2CF9AE}" pid="4" name="LastSaved">
    <vt:filetime>2022-09-01T00:00:00Z</vt:filetime>
  </property>
  <property fmtid="{D5CDD505-2E9C-101B-9397-08002B2CF9AE}" pid="5" name="Producer">
    <vt:lpwstr>Adobe PDF Library 16.0.7</vt:lpwstr>
  </property>
</Properties>
</file>

<file path=docProps/thumbnail.jpeg>
</file>